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Ubuntu"/>
      <p:regular r:id="rId21"/>
      <p:bold r:id="rId22"/>
      <p:italic r:id="rId23"/>
      <p:boldItalic r:id="rId24"/>
    </p:embeddedFon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Fira Mono"/>
      <p:regular r:id="rId33"/>
      <p:bold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DM Mono"/>
      <p:regular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font" Target="fonts/Ubuntu-bold.fntdata"/><Relationship Id="rId44" Type="http://schemas.openxmlformats.org/officeDocument/2006/relationships/font" Target="fonts/DMMono-italic.fntdata"/><Relationship Id="rId21" Type="http://schemas.openxmlformats.org/officeDocument/2006/relationships/font" Target="fonts/Ubuntu-regular.fntdata"/><Relationship Id="rId43" Type="http://schemas.openxmlformats.org/officeDocument/2006/relationships/font" Target="fonts/DMMono-regular.fntdata"/><Relationship Id="rId24" Type="http://schemas.openxmlformats.org/officeDocument/2006/relationships/font" Target="fonts/Ubuntu-boldItalic.fntdata"/><Relationship Id="rId23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FiraMon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34" Type="http://schemas.openxmlformats.org/officeDocument/2006/relationships/font" Target="fonts/FiraMono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57dfd55b6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57dfd55b6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57dfd55b6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57dfd55b6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360a697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360a697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57dfd55b6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57dfd55b6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360a697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360a697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89515072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89515072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57dfd55b6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557dfd55b6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57dfd55b6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57dfd55b6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57dfd55b6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57dfd55b6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57dfd55b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57dfd55b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9515072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9515072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9515072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89515072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57dfd55b6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57dfd55b6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57dfd55b6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57dfd55b6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57dfd55b6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57dfd55b6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10.png"/><Relationship Id="rId7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025" y="46200"/>
            <a:ext cx="817149" cy="41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6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de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oogle Shape;32;p6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33" name="Google Shape;33;p6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4" name="Google Shape;34;p6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5" name="Google Shape;35;p6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7" name="Google Shape;37;p6"/>
          <p:cNvSpPr txBox="1"/>
          <p:nvPr/>
        </p:nvSpPr>
        <p:spPr>
          <a:xfrm>
            <a:off x="7288700" y="4504250"/>
            <a:ext cx="177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de" sz="1600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🔗 </a:t>
            </a:r>
            <a:r>
              <a:rPr i="0" lang="de" sz="1600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rx-anglar.io</a:t>
            </a:r>
            <a:endParaRPr i="0" sz="1600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76200" y="4443200"/>
            <a:ext cx="58116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de" sz="24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⭐ Star ⭐ us on Github if you like it!</a:t>
            </a:r>
            <a:endParaRPr i="1" sz="14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1241300" y="1312450"/>
            <a:ext cx="47874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2032">
                <a:latin typeface="Montserrat"/>
                <a:ea typeface="Montserrat"/>
                <a:cs typeface="Montserrat"/>
                <a:sym typeface="Montserrat"/>
              </a:rPr>
              <a:t>I’m Michael :)</a:t>
            </a: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I do custom tailored </a:t>
            </a: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Consulting,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Training 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Workshops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!</a:t>
            </a: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22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 b="1" sz="22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22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www.push-based.io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66063" y="1227575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70762" y="1556074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4775" y="2989638"/>
            <a:ext cx="874850" cy="9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5875138" y="3998125"/>
            <a:ext cx="2603100" cy="4110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@Michael_Hladky</a:t>
            </a:r>
            <a:endParaRPr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494025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517050" y="1832475"/>
            <a:ext cx="52098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600">
                <a:latin typeface="Montserrat"/>
                <a:ea typeface="Montserrat"/>
                <a:cs typeface="Montserrat"/>
                <a:sym typeface="Montserrat"/>
              </a:rPr>
              <a:t>Thanks for </a:t>
            </a:r>
            <a:r>
              <a:rPr b="1" lang="de" sz="1600">
                <a:latin typeface="Montserrat"/>
                <a:ea typeface="Montserrat"/>
                <a:cs typeface="Montserrat"/>
                <a:sym typeface="Montserrat"/>
              </a:rPr>
              <a:t>your </a:t>
            </a:r>
            <a:r>
              <a:rPr lang="de" sz="1600">
                <a:latin typeface="Montserrat"/>
                <a:ea typeface="Montserrat"/>
                <a:cs typeface="Montserrat"/>
                <a:sym typeface="Montserrat"/>
              </a:rPr>
              <a:t>time!</a:t>
            </a: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If you have any questions,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ping me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517050" y="2831700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michael.hladky@push-based.io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810722" y="336046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de" sz="1800" u="none" cap="none" strike="noStrik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@Michael_Hladky</a:t>
            </a:r>
            <a:endParaRPr i="0" sz="1800" u="none" cap="none" strike="noStrik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051" y="339518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1" name="Google Shape;6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romewebstore.google.com/detail/web-vitals/ahfhijdlegdabablpippeagghigmibma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hyperlink" Target="https://chromewebstore.google.com/detail/web-vitals/ahfhijdlegdabablpippeagghigmibm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web.dev/fid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web.dev/fid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dev/lcp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eb.dev/inp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eb.dev/cls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mPckrn-VAMlLZEiajUxSrO0dCDAXSkLC/view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4800"/>
              <a:t>C</a:t>
            </a:r>
            <a:r>
              <a:rPr lang="de" sz="4800"/>
              <a:t>ore </a:t>
            </a:r>
            <a:r>
              <a:rPr b="1" lang="de" sz="4800"/>
              <a:t>W</a:t>
            </a:r>
            <a:r>
              <a:rPr lang="de" sz="4800"/>
              <a:t>eb </a:t>
            </a:r>
            <a:r>
              <a:rPr b="1" lang="de" sz="4800"/>
              <a:t>V</a:t>
            </a:r>
            <a:r>
              <a:rPr lang="de" sz="4800"/>
              <a:t>itals</a:t>
            </a:r>
            <a:br>
              <a:rPr lang="de" sz="4800"/>
            </a:br>
            <a:r>
              <a:rPr lang="de" sz="2800"/>
              <a:t>Measure User Experience</a:t>
            </a:r>
            <a:endParaRPr sz="2800"/>
          </a:p>
        </p:txBody>
      </p:sp>
      <p:sp>
        <p:nvSpPr>
          <p:cNvPr id="132" name="Google Shape;132;p23"/>
          <p:cNvSpPr txBox="1"/>
          <p:nvPr/>
        </p:nvSpPr>
        <p:spPr>
          <a:xfrm>
            <a:off x="3813805" y="3015650"/>
            <a:ext cx="204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📱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1633" l="48270" r="8383" t="13549"/>
          <a:stretch/>
        </p:blipFill>
        <p:spPr>
          <a:xfrm>
            <a:off x="4646663" y="3541610"/>
            <a:ext cx="380274" cy="549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134" name="Google Shape;134;p23"/>
          <p:cNvSpPr txBox="1"/>
          <p:nvPr/>
        </p:nvSpPr>
        <p:spPr>
          <a:xfrm>
            <a:off x="1132543" y="3015450"/>
            <a:ext cx="17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🎨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" name="Google Shape;135;p23"/>
          <p:cNvGrpSpPr/>
          <p:nvPr/>
        </p:nvGrpSpPr>
        <p:grpSpPr>
          <a:xfrm>
            <a:off x="7500914" y="3122857"/>
            <a:ext cx="510543" cy="853111"/>
            <a:chOff x="7156250" y="1081997"/>
            <a:chExt cx="587236" cy="980700"/>
          </a:xfrm>
        </p:grpSpPr>
        <p:sp>
          <p:nvSpPr>
            <p:cNvPr id="136" name="Google Shape;136;p23"/>
            <p:cNvSpPr/>
            <p:nvPr/>
          </p:nvSpPr>
          <p:spPr>
            <a:xfrm>
              <a:off x="7381075" y="1081997"/>
              <a:ext cx="362400" cy="9807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7156250" y="1117823"/>
              <a:ext cx="362400" cy="4776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7381086" y="1614182"/>
              <a:ext cx="362400" cy="3570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Other Web Vitals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272" name="Google Shape;272;p32"/>
          <p:cNvGrpSpPr/>
          <p:nvPr/>
        </p:nvGrpSpPr>
        <p:grpSpPr>
          <a:xfrm>
            <a:off x="537250" y="2022200"/>
            <a:ext cx="3686585" cy="892800"/>
            <a:chOff x="537250" y="1717400"/>
            <a:chExt cx="3686585" cy="892800"/>
          </a:xfrm>
        </p:grpSpPr>
        <p:sp>
          <p:nvSpPr>
            <p:cNvPr id="273" name="Google Shape;273;p32"/>
            <p:cNvSpPr txBox="1"/>
            <p:nvPr/>
          </p:nvSpPr>
          <p:spPr>
            <a:xfrm>
              <a:off x="537250" y="1717400"/>
              <a:ext cx="1791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500">
                  <a:solidFill>
                    <a:schemeClr val="accent1"/>
                  </a:solidFill>
                </a:rPr>
                <a:t>TTFB</a:t>
              </a:r>
              <a:br>
                <a:rPr b="1" lang="de" sz="3500">
                  <a:solidFill>
                    <a:schemeClr val="accent1"/>
                  </a:solidFill>
                </a:rPr>
              </a:br>
              <a:r>
                <a:rPr lang="de" sz="1100">
                  <a:solidFill>
                    <a:srgbClr val="666666"/>
                  </a:solidFill>
                </a:rPr>
                <a:t>Time to First Byte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274" name="Google Shape;274;p32"/>
            <p:cNvSpPr txBox="1"/>
            <p:nvPr/>
          </p:nvSpPr>
          <p:spPr>
            <a:xfrm>
              <a:off x="2431935" y="1717400"/>
              <a:ext cx="1791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500">
                  <a:solidFill>
                    <a:schemeClr val="accent1"/>
                  </a:solidFill>
                </a:rPr>
                <a:t>FCP</a:t>
              </a:r>
              <a:br>
                <a:rPr b="1" lang="de" sz="3500">
                  <a:solidFill>
                    <a:schemeClr val="accent1"/>
                  </a:solidFill>
                </a:rPr>
              </a:br>
              <a:r>
                <a:rPr lang="de" sz="1100">
                  <a:solidFill>
                    <a:srgbClr val="666666"/>
                  </a:solidFill>
                </a:rPr>
                <a:t>First Contentful Paint</a:t>
              </a:r>
              <a:endParaRPr sz="1100">
                <a:solidFill>
                  <a:srgbClr val="666666"/>
                </a:solidFill>
              </a:endParaRPr>
            </a:p>
          </p:txBody>
        </p:sp>
      </p:grpSp>
      <p:grpSp>
        <p:nvGrpSpPr>
          <p:cNvPr id="275" name="Google Shape;275;p32"/>
          <p:cNvGrpSpPr/>
          <p:nvPr/>
        </p:nvGrpSpPr>
        <p:grpSpPr>
          <a:xfrm>
            <a:off x="4916740" y="2022200"/>
            <a:ext cx="3706333" cy="892800"/>
            <a:chOff x="4916740" y="1717400"/>
            <a:chExt cx="3706333" cy="892800"/>
          </a:xfrm>
        </p:grpSpPr>
        <p:sp>
          <p:nvSpPr>
            <p:cNvPr id="276" name="Google Shape;276;p32"/>
            <p:cNvSpPr txBox="1"/>
            <p:nvPr/>
          </p:nvSpPr>
          <p:spPr>
            <a:xfrm>
              <a:off x="4916740" y="1717400"/>
              <a:ext cx="1791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500">
                  <a:solidFill>
                    <a:schemeClr val="accent1"/>
                  </a:solidFill>
                </a:rPr>
                <a:t>TBT</a:t>
              </a:r>
              <a:br>
                <a:rPr b="1" lang="de" sz="3500">
                  <a:solidFill>
                    <a:schemeClr val="accent1"/>
                  </a:solidFill>
                </a:rPr>
              </a:br>
              <a:r>
                <a:rPr lang="de" sz="1100">
                  <a:solidFill>
                    <a:srgbClr val="666666"/>
                  </a:solidFill>
                </a:rPr>
                <a:t>Total Blocking Time</a:t>
              </a:r>
              <a:endParaRPr sz="1100">
                <a:solidFill>
                  <a:srgbClr val="666666"/>
                </a:solidFill>
              </a:endParaRPr>
            </a:p>
          </p:txBody>
        </p:sp>
        <p:sp>
          <p:nvSpPr>
            <p:cNvPr id="277" name="Google Shape;277;p32"/>
            <p:cNvSpPr txBox="1"/>
            <p:nvPr/>
          </p:nvSpPr>
          <p:spPr>
            <a:xfrm>
              <a:off x="6831173" y="1717400"/>
              <a:ext cx="1791900" cy="8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500">
                  <a:solidFill>
                    <a:schemeClr val="accent1"/>
                  </a:solidFill>
                </a:rPr>
                <a:t>TTI</a:t>
              </a:r>
              <a:br>
                <a:rPr b="1" lang="de" sz="3500">
                  <a:solidFill>
                    <a:schemeClr val="accent1"/>
                  </a:solidFill>
                </a:rPr>
              </a:br>
              <a:r>
                <a:rPr lang="de" sz="1100">
                  <a:solidFill>
                    <a:srgbClr val="666666"/>
                  </a:solidFill>
                </a:rPr>
                <a:t>Time To Interactive</a:t>
              </a:r>
              <a:endParaRPr sz="1100">
                <a:solidFill>
                  <a:srgbClr val="666666"/>
                </a:solidFill>
              </a:endParaRPr>
            </a:p>
          </p:txBody>
        </p:sp>
      </p:grpSp>
      <p:sp>
        <p:nvSpPr>
          <p:cNvPr id="278" name="Google Shape;278;p32"/>
          <p:cNvSpPr txBox="1"/>
          <p:nvPr/>
        </p:nvSpPr>
        <p:spPr>
          <a:xfrm>
            <a:off x="1078692" y="3212950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Loading Experience</a:t>
            </a:r>
            <a:endParaRPr b="1"/>
          </a:p>
        </p:txBody>
      </p:sp>
      <p:sp>
        <p:nvSpPr>
          <p:cNvPr id="279" name="Google Shape;279;p32"/>
          <p:cNvSpPr txBox="1"/>
          <p:nvPr/>
        </p:nvSpPr>
        <p:spPr>
          <a:xfrm>
            <a:off x="5468055" y="3212950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Interactivity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/>
        </p:nvSpPr>
        <p:spPr>
          <a:xfrm>
            <a:off x="1683900" y="368900"/>
            <a:ext cx="712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chemeClr val="dk1"/>
                </a:solidFill>
                <a:uFill>
                  <a:noFill/>
                </a:uFill>
                <a:latin typeface="DM Mono"/>
                <a:ea typeface="DM Mono"/>
                <a:cs typeface="DM Mono"/>
                <a:sym typeface="DM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Vitals Chrome Extension</a:t>
            </a:r>
            <a:endParaRPr sz="3200">
              <a:solidFill>
                <a:schemeClr val="dk1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450" y="421700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950" y="1264900"/>
            <a:ext cx="6955906" cy="3487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400" y="586800"/>
            <a:ext cx="5680802" cy="39186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2" name="Google Shape;292;p3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Core Web Vitals </a:t>
            </a:r>
            <a:r>
              <a:rPr lang="de" sz="2000">
                <a:solidFill>
                  <a:schemeClr val="accent1"/>
                </a:solidFill>
              </a:rPr>
              <a:t>FID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265900" y="3124325"/>
            <a:ext cx="282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Time until page is ready to receive user input</a:t>
            </a:r>
            <a:br>
              <a:rPr lang="de" sz="1500">
                <a:solidFill>
                  <a:schemeClr val="dk1"/>
                </a:solidFill>
              </a:rPr>
            </a:br>
            <a:br>
              <a:rPr lang="de" sz="15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1"/>
                </a:solidFill>
              </a:rPr>
              <a:t>load responsiveness</a:t>
            </a:r>
            <a:endParaRPr b="1"/>
          </a:p>
        </p:txBody>
      </p:sp>
      <p:sp>
        <p:nvSpPr>
          <p:cNvPr id="294" name="Google Shape;294;p34"/>
          <p:cNvSpPr/>
          <p:nvPr/>
        </p:nvSpPr>
        <p:spPr>
          <a:xfrm>
            <a:off x="6489025" y="617700"/>
            <a:ext cx="1569000" cy="2760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34"/>
          <p:cNvGrpSpPr/>
          <p:nvPr/>
        </p:nvGrpSpPr>
        <p:grpSpPr>
          <a:xfrm>
            <a:off x="92125" y="1072450"/>
            <a:ext cx="2289600" cy="1953700"/>
            <a:chOff x="379200" y="1567850"/>
            <a:chExt cx="2289600" cy="1953700"/>
          </a:xfrm>
        </p:grpSpPr>
        <p:sp>
          <p:nvSpPr>
            <p:cNvPr id="296" name="Google Shape;296;p34"/>
            <p:cNvSpPr txBox="1"/>
            <p:nvPr/>
          </p:nvSpPr>
          <p:spPr>
            <a:xfrm>
              <a:off x="459488" y="1567850"/>
              <a:ext cx="2046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4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📱</a:t>
              </a:r>
              <a:endPara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379200" y="2567250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accent1"/>
                  </a:solidFill>
                </a:rPr>
                <a:t>FID</a:t>
              </a:r>
              <a:br>
                <a:rPr b="1" lang="de" sz="3700">
                  <a:solidFill>
                    <a:schemeClr val="accent1"/>
                  </a:solidFill>
                </a:rPr>
              </a:br>
              <a:r>
                <a:rPr lang="de" sz="1300">
                  <a:solidFill>
                    <a:srgbClr val="666666"/>
                  </a:solidFill>
                </a:rPr>
                <a:t>First Input Delay</a:t>
              </a:r>
              <a:endParaRPr sz="1300">
                <a:solidFill>
                  <a:srgbClr val="666666"/>
                </a:solidFill>
              </a:endParaRPr>
            </a:p>
          </p:txBody>
        </p:sp>
        <p:pic>
          <p:nvPicPr>
            <p:cNvPr id="298" name="Google Shape;298;p34"/>
            <p:cNvPicPr preferRelativeResize="0"/>
            <p:nvPr/>
          </p:nvPicPr>
          <p:blipFill rotWithShape="1">
            <a:blip r:embed="rId4">
              <a:alphaModFix/>
            </a:blip>
            <a:srcRect b="11633" l="48270" r="8383" t="13549"/>
            <a:stretch/>
          </p:blipFill>
          <p:spPr>
            <a:xfrm>
              <a:off x="1292345" y="2093810"/>
              <a:ext cx="380274" cy="5496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pic>
        <p:nvPicPr>
          <p:cNvPr id="299" name="Google Shape;299;p34"/>
          <p:cNvPicPr preferRelativeResize="0"/>
          <p:nvPr/>
        </p:nvPicPr>
        <p:blipFill rotWithShape="1">
          <a:blip r:embed="rId4">
            <a:alphaModFix/>
          </a:blip>
          <a:srcRect b="11633" l="48270" r="8383" t="13549"/>
          <a:stretch/>
        </p:blipFill>
        <p:spPr>
          <a:xfrm>
            <a:off x="7052649" y="750527"/>
            <a:ext cx="285174" cy="412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Web Vitals Extension</a:t>
            </a:r>
            <a:endParaRPr sz="3000"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/>
        </p:nvSpPr>
        <p:spPr>
          <a:xfrm>
            <a:off x="2160750" y="3879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u="sng">
                <a:solidFill>
                  <a:schemeClr val="hlink"/>
                </a:solidFill>
                <a:latin typeface="DM Mono"/>
                <a:ea typeface="DM Mono"/>
                <a:cs typeface="DM Mono"/>
                <a:sym typeface="DM Mono"/>
                <a:hlinkClick r:id="rId4"/>
              </a:rPr>
              <a:t>Exercise</a:t>
            </a:r>
            <a:endParaRPr sz="2800"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Core Web Vitals - FID is replaced with a new metrics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312" name="Google Shape;312;p36"/>
          <p:cNvGrpSpPr/>
          <p:nvPr/>
        </p:nvGrpSpPr>
        <p:grpSpPr>
          <a:xfrm>
            <a:off x="4210000" y="2707513"/>
            <a:ext cx="3235500" cy="1100071"/>
            <a:chOff x="135825" y="3146150"/>
            <a:chExt cx="3235500" cy="1100071"/>
          </a:xfrm>
        </p:grpSpPr>
        <p:sp>
          <p:nvSpPr>
            <p:cNvPr id="313" name="Google Shape;313;p36"/>
            <p:cNvSpPr/>
            <p:nvPr/>
          </p:nvSpPr>
          <p:spPr>
            <a:xfrm>
              <a:off x="135825" y="3146150"/>
              <a:ext cx="1078500" cy="338700"/>
            </a:xfrm>
            <a:prstGeom prst="rect">
              <a:avLst/>
            </a:prstGeom>
            <a:solidFill>
              <a:srgbClr val="47D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GOOD</a:t>
              </a:r>
              <a:endParaRPr sz="1000"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1214325" y="3146150"/>
              <a:ext cx="1078500" cy="33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TO IMPROVE</a:t>
              </a:r>
              <a:endParaRPr sz="1000"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2292825" y="3146150"/>
              <a:ext cx="1078500" cy="338700"/>
            </a:xfrm>
            <a:prstGeom prst="rect">
              <a:avLst/>
            </a:prstGeom>
            <a:solidFill>
              <a:srgbClr val="F4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POOR</a:t>
              </a:r>
              <a:endParaRPr sz="1000"/>
            </a:p>
          </p:txBody>
        </p:sp>
        <p:cxnSp>
          <p:nvCxnSpPr>
            <p:cNvPr id="316" name="Google Shape;316;p36"/>
            <p:cNvCxnSpPr/>
            <p:nvPr/>
          </p:nvCxnSpPr>
          <p:spPr>
            <a:xfrm rot="10800000">
              <a:off x="1212257" y="348717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17" name="Google Shape;317;p36"/>
            <p:cNvCxnSpPr/>
            <p:nvPr/>
          </p:nvCxnSpPr>
          <p:spPr>
            <a:xfrm rot="10800000">
              <a:off x="2292832" y="348766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18" name="Google Shape;318;p36"/>
            <p:cNvSpPr txBox="1"/>
            <p:nvPr/>
          </p:nvSpPr>
          <p:spPr>
            <a:xfrm>
              <a:off x="818050" y="3906880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100 ms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319" name="Google Shape;319;p36"/>
            <p:cNvSpPr txBox="1"/>
            <p:nvPr/>
          </p:nvSpPr>
          <p:spPr>
            <a:xfrm>
              <a:off x="1898625" y="3907521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300 ms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320" name="Google Shape;320;p36"/>
          <p:cNvGrpSpPr/>
          <p:nvPr/>
        </p:nvGrpSpPr>
        <p:grpSpPr>
          <a:xfrm>
            <a:off x="1604075" y="1723050"/>
            <a:ext cx="2289600" cy="1953700"/>
            <a:chOff x="379200" y="1567850"/>
            <a:chExt cx="2289600" cy="1953700"/>
          </a:xfrm>
        </p:grpSpPr>
        <p:sp>
          <p:nvSpPr>
            <p:cNvPr id="321" name="Google Shape;321;p36"/>
            <p:cNvSpPr txBox="1"/>
            <p:nvPr/>
          </p:nvSpPr>
          <p:spPr>
            <a:xfrm>
              <a:off x="459488" y="1567850"/>
              <a:ext cx="2046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4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📱</a:t>
              </a:r>
              <a:endPara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2" name="Google Shape;322;p36"/>
            <p:cNvSpPr txBox="1"/>
            <p:nvPr/>
          </p:nvSpPr>
          <p:spPr>
            <a:xfrm>
              <a:off x="379200" y="2567250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lt1"/>
                  </a:solidFill>
                </a:rPr>
                <a:t>FID</a:t>
              </a:r>
              <a:br>
                <a:rPr b="1" lang="de" sz="3700">
                  <a:solidFill>
                    <a:schemeClr val="lt1"/>
                  </a:solidFill>
                </a:rPr>
              </a:br>
              <a:r>
                <a:rPr lang="de" sz="1300">
                  <a:solidFill>
                    <a:schemeClr val="lt1"/>
                  </a:solidFill>
                </a:rPr>
                <a:t>First Input Delay</a:t>
              </a:r>
              <a:endParaRPr sz="1300">
                <a:solidFill>
                  <a:schemeClr val="lt1"/>
                </a:solidFill>
              </a:endParaRPr>
            </a:p>
          </p:txBody>
        </p:sp>
        <p:pic>
          <p:nvPicPr>
            <p:cNvPr id="323" name="Google Shape;323;p36"/>
            <p:cNvPicPr preferRelativeResize="0"/>
            <p:nvPr/>
          </p:nvPicPr>
          <p:blipFill rotWithShape="1">
            <a:blip r:embed="rId3">
              <a:alphaModFix/>
            </a:blip>
            <a:srcRect b="11633" l="48270" r="8383" t="13549"/>
            <a:stretch/>
          </p:blipFill>
          <p:spPr>
            <a:xfrm>
              <a:off x="1292345" y="2093810"/>
              <a:ext cx="380274" cy="5496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324" name="Google Shape;324;p36"/>
          <p:cNvSpPr txBox="1"/>
          <p:nvPr/>
        </p:nvSpPr>
        <p:spPr>
          <a:xfrm>
            <a:off x="3072000" y="452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https://web.dev/fid/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1960925" y="101700"/>
            <a:ext cx="5182200" cy="5182200"/>
          </a:xfrm>
          <a:prstGeom prst="mathMultiply">
            <a:avLst>
              <a:gd fmla="val 9213" name="adj1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Core Web Vitals - FID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331" name="Google Shape;331;p37"/>
          <p:cNvGrpSpPr/>
          <p:nvPr/>
        </p:nvGrpSpPr>
        <p:grpSpPr>
          <a:xfrm>
            <a:off x="4210000" y="2707513"/>
            <a:ext cx="3235500" cy="1100071"/>
            <a:chOff x="135825" y="3146150"/>
            <a:chExt cx="3235500" cy="1100071"/>
          </a:xfrm>
        </p:grpSpPr>
        <p:sp>
          <p:nvSpPr>
            <p:cNvPr id="332" name="Google Shape;332;p37"/>
            <p:cNvSpPr/>
            <p:nvPr/>
          </p:nvSpPr>
          <p:spPr>
            <a:xfrm>
              <a:off x="135825" y="3146150"/>
              <a:ext cx="1078500" cy="338700"/>
            </a:xfrm>
            <a:prstGeom prst="rect">
              <a:avLst/>
            </a:prstGeom>
            <a:solidFill>
              <a:srgbClr val="47D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GOOD</a:t>
              </a:r>
              <a:endParaRPr sz="1000"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1214325" y="3146150"/>
              <a:ext cx="1078500" cy="33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TO IMPROVE</a:t>
              </a:r>
              <a:endParaRPr sz="1000"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2292825" y="3146150"/>
              <a:ext cx="1078500" cy="338700"/>
            </a:xfrm>
            <a:prstGeom prst="rect">
              <a:avLst/>
            </a:prstGeom>
            <a:solidFill>
              <a:srgbClr val="F4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POOR</a:t>
              </a:r>
              <a:endParaRPr sz="1000"/>
            </a:p>
          </p:txBody>
        </p:sp>
        <p:cxnSp>
          <p:nvCxnSpPr>
            <p:cNvPr id="335" name="Google Shape;335;p37"/>
            <p:cNvCxnSpPr/>
            <p:nvPr/>
          </p:nvCxnSpPr>
          <p:spPr>
            <a:xfrm rot="10800000">
              <a:off x="1212257" y="348717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336" name="Google Shape;336;p37"/>
            <p:cNvCxnSpPr/>
            <p:nvPr/>
          </p:nvCxnSpPr>
          <p:spPr>
            <a:xfrm rot="10800000">
              <a:off x="2292832" y="348766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37" name="Google Shape;337;p37"/>
            <p:cNvSpPr txBox="1"/>
            <p:nvPr/>
          </p:nvSpPr>
          <p:spPr>
            <a:xfrm>
              <a:off x="818050" y="3906880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100 ms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338" name="Google Shape;338;p37"/>
            <p:cNvSpPr txBox="1"/>
            <p:nvPr/>
          </p:nvSpPr>
          <p:spPr>
            <a:xfrm>
              <a:off x="1898625" y="3907521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300 ms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1604075" y="1723050"/>
            <a:ext cx="2289600" cy="1953700"/>
            <a:chOff x="379200" y="1567850"/>
            <a:chExt cx="2289600" cy="1953700"/>
          </a:xfrm>
        </p:grpSpPr>
        <p:sp>
          <p:nvSpPr>
            <p:cNvPr id="340" name="Google Shape;340;p37"/>
            <p:cNvSpPr txBox="1"/>
            <p:nvPr/>
          </p:nvSpPr>
          <p:spPr>
            <a:xfrm>
              <a:off x="459488" y="1567850"/>
              <a:ext cx="2046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4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📱</a:t>
              </a:r>
              <a:endPara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37"/>
            <p:cNvSpPr txBox="1"/>
            <p:nvPr/>
          </p:nvSpPr>
          <p:spPr>
            <a:xfrm>
              <a:off x="379200" y="2567250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lt1"/>
                  </a:solidFill>
                </a:rPr>
                <a:t>FID</a:t>
              </a:r>
              <a:br>
                <a:rPr b="1" lang="de" sz="3700">
                  <a:solidFill>
                    <a:schemeClr val="lt1"/>
                  </a:solidFill>
                </a:rPr>
              </a:br>
              <a:r>
                <a:rPr lang="de" sz="1300">
                  <a:solidFill>
                    <a:schemeClr val="lt1"/>
                  </a:solidFill>
                </a:rPr>
                <a:t>First Input Delay</a:t>
              </a:r>
              <a:endParaRPr sz="1300">
                <a:solidFill>
                  <a:schemeClr val="lt1"/>
                </a:solidFill>
              </a:endParaRPr>
            </a:p>
          </p:txBody>
        </p:sp>
        <p:pic>
          <p:nvPicPr>
            <p:cNvPr id="342" name="Google Shape;342;p37"/>
            <p:cNvPicPr preferRelativeResize="0"/>
            <p:nvPr/>
          </p:nvPicPr>
          <p:blipFill rotWithShape="1">
            <a:blip r:embed="rId3">
              <a:alphaModFix/>
            </a:blip>
            <a:srcRect b="11633" l="48270" r="8383" t="13549"/>
            <a:stretch/>
          </p:blipFill>
          <p:spPr>
            <a:xfrm>
              <a:off x="1292345" y="2093810"/>
              <a:ext cx="380274" cy="54964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343" name="Google Shape;343;p37"/>
          <p:cNvSpPr txBox="1"/>
          <p:nvPr/>
        </p:nvSpPr>
        <p:spPr>
          <a:xfrm>
            <a:off x="3072000" y="452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https://web.dev/fid/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3507488" y="1491650"/>
            <a:ext cx="204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📱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Core Web Vitals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549325" y="2567250"/>
            <a:ext cx="228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700">
                <a:solidFill>
                  <a:schemeClr val="accent1"/>
                </a:solidFill>
              </a:rPr>
              <a:t>LCP</a:t>
            </a:r>
            <a:br>
              <a:rPr b="1" lang="de" sz="3700">
                <a:solidFill>
                  <a:schemeClr val="accent1"/>
                </a:solidFill>
              </a:rPr>
            </a:br>
            <a:r>
              <a:rPr lang="de" sz="1300">
                <a:solidFill>
                  <a:srgbClr val="666666"/>
                </a:solidFill>
              </a:rPr>
              <a:t>Largest Contentful Paint</a:t>
            </a:r>
            <a:br>
              <a:rPr lang="de" sz="1300">
                <a:solidFill>
                  <a:srgbClr val="666666"/>
                </a:solidFill>
              </a:rPr>
            </a:br>
            <a:br>
              <a:rPr lang="de" sz="1300">
                <a:solidFill>
                  <a:srgbClr val="666666"/>
                </a:solidFill>
              </a:rPr>
            </a:br>
            <a:r>
              <a:rPr lang="de" sz="1500">
                <a:solidFill>
                  <a:schemeClr val="dk1"/>
                </a:solidFill>
              </a:rPr>
              <a:t>Loading Performance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427200" y="2567250"/>
            <a:ext cx="228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700">
                <a:solidFill>
                  <a:schemeClr val="accent1"/>
                </a:solidFill>
              </a:rPr>
              <a:t>INP</a:t>
            </a:r>
            <a:br>
              <a:rPr b="1" lang="de" sz="3700">
                <a:solidFill>
                  <a:schemeClr val="accent1"/>
                </a:solidFill>
              </a:rPr>
            </a:br>
            <a:r>
              <a:rPr lang="de" sz="1300">
                <a:solidFill>
                  <a:srgbClr val="666666"/>
                </a:solidFill>
              </a:rPr>
              <a:t>Interaction to Next Paint</a:t>
            </a:r>
            <a:br>
              <a:rPr lang="de" sz="1300">
                <a:solidFill>
                  <a:srgbClr val="666666"/>
                </a:solidFill>
              </a:rPr>
            </a:br>
            <a:br>
              <a:rPr lang="de" sz="1300">
                <a:solidFill>
                  <a:srgbClr val="666666"/>
                </a:solidFill>
              </a:rPr>
            </a:br>
            <a:r>
              <a:rPr lang="de" sz="1500">
                <a:solidFill>
                  <a:schemeClr val="dk1"/>
                </a:solidFill>
              </a:rPr>
              <a:t>Interactivity</a:t>
            </a:r>
            <a:endParaRPr sz="1300">
              <a:solidFill>
                <a:srgbClr val="666666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6305075" y="2567250"/>
            <a:ext cx="2289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700">
                <a:solidFill>
                  <a:schemeClr val="accent1"/>
                </a:solidFill>
              </a:rPr>
              <a:t>CLS</a:t>
            </a:r>
            <a:br>
              <a:rPr b="1" lang="de" sz="3700">
                <a:solidFill>
                  <a:schemeClr val="accent1"/>
                </a:solidFill>
              </a:rPr>
            </a:br>
            <a:r>
              <a:rPr lang="de" sz="1300">
                <a:solidFill>
                  <a:srgbClr val="666666"/>
                </a:solidFill>
              </a:rPr>
              <a:t>Cumulative Layout Shift</a:t>
            </a:r>
            <a:br>
              <a:rPr lang="de" sz="1300">
                <a:solidFill>
                  <a:srgbClr val="666666"/>
                </a:solidFill>
              </a:rPr>
            </a:br>
            <a:br>
              <a:rPr lang="de" sz="1300">
                <a:solidFill>
                  <a:srgbClr val="666666"/>
                </a:solidFill>
              </a:rPr>
            </a:br>
            <a:r>
              <a:rPr lang="de" sz="1500">
                <a:solidFill>
                  <a:schemeClr val="dk1"/>
                </a:solidFill>
              </a:rPr>
              <a:t>Visual Stability</a:t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11633" l="48270" r="8383" t="13549"/>
          <a:stretch/>
        </p:blipFill>
        <p:spPr>
          <a:xfrm>
            <a:off x="4340345" y="2017610"/>
            <a:ext cx="380274" cy="549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149" name="Google Shape;149;p24"/>
          <p:cNvSpPr txBox="1"/>
          <p:nvPr/>
        </p:nvSpPr>
        <p:spPr>
          <a:xfrm>
            <a:off x="826225" y="1491450"/>
            <a:ext cx="173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🎨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0" name="Google Shape;150;p24"/>
          <p:cNvGrpSpPr/>
          <p:nvPr/>
        </p:nvGrpSpPr>
        <p:grpSpPr>
          <a:xfrm>
            <a:off x="7194596" y="1598857"/>
            <a:ext cx="510543" cy="853111"/>
            <a:chOff x="7156250" y="1081997"/>
            <a:chExt cx="587236" cy="980700"/>
          </a:xfrm>
        </p:grpSpPr>
        <p:sp>
          <p:nvSpPr>
            <p:cNvPr id="151" name="Google Shape;151;p24"/>
            <p:cNvSpPr/>
            <p:nvPr/>
          </p:nvSpPr>
          <p:spPr>
            <a:xfrm>
              <a:off x="7381075" y="1081997"/>
              <a:ext cx="362400" cy="9807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7156250" y="1117823"/>
              <a:ext cx="362400" cy="4776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7381086" y="1614182"/>
              <a:ext cx="362400" cy="357000"/>
            </a:xfrm>
            <a:prstGeom prst="rect">
              <a:avLst/>
            </a:prstGeom>
            <a:solidFill>
              <a:srgbClr val="FF5F56">
                <a:alpha val="66490"/>
              </a:srgbClr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Core Web Vitals - LCP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59" name="Google Shape;159;p25"/>
          <p:cNvGrpSpPr/>
          <p:nvPr/>
        </p:nvGrpSpPr>
        <p:grpSpPr>
          <a:xfrm>
            <a:off x="4210000" y="2707513"/>
            <a:ext cx="3235500" cy="1100071"/>
            <a:chOff x="135825" y="3146150"/>
            <a:chExt cx="3235500" cy="1100071"/>
          </a:xfrm>
        </p:grpSpPr>
        <p:sp>
          <p:nvSpPr>
            <p:cNvPr id="160" name="Google Shape;160;p25"/>
            <p:cNvSpPr/>
            <p:nvPr/>
          </p:nvSpPr>
          <p:spPr>
            <a:xfrm>
              <a:off x="135825" y="3146150"/>
              <a:ext cx="1078500" cy="338700"/>
            </a:xfrm>
            <a:prstGeom prst="rect">
              <a:avLst/>
            </a:prstGeom>
            <a:solidFill>
              <a:srgbClr val="47D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GOOD</a:t>
              </a:r>
              <a:endParaRPr sz="1000"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1214325" y="3146150"/>
              <a:ext cx="1078500" cy="33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TO IMPROVE</a:t>
              </a:r>
              <a:endParaRPr sz="1000"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2292825" y="3146150"/>
              <a:ext cx="1078500" cy="338700"/>
            </a:xfrm>
            <a:prstGeom prst="rect">
              <a:avLst/>
            </a:prstGeom>
            <a:solidFill>
              <a:srgbClr val="F4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POOR</a:t>
              </a:r>
              <a:endParaRPr sz="1000"/>
            </a:p>
          </p:txBody>
        </p:sp>
        <p:cxnSp>
          <p:nvCxnSpPr>
            <p:cNvPr id="163" name="Google Shape;163;p25"/>
            <p:cNvCxnSpPr/>
            <p:nvPr/>
          </p:nvCxnSpPr>
          <p:spPr>
            <a:xfrm rot="10800000">
              <a:off x="1212257" y="348717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64" name="Google Shape;164;p25"/>
            <p:cNvCxnSpPr/>
            <p:nvPr/>
          </p:nvCxnSpPr>
          <p:spPr>
            <a:xfrm rot="10800000">
              <a:off x="2292832" y="348766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65" name="Google Shape;165;p25"/>
            <p:cNvSpPr txBox="1"/>
            <p:nvPr/>
          </p:nvSpPr>
          <p:spPr>
            <a:xfrm>
              <a:off x="818050" y="3906880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2.5 sec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166" name="Google Shape;166;p25"/>
            <p:cNvSpPr txBox="1"/>
            <p:nvPr/>
          </p:nvSpPr>
          <p:spPr>
            <a:xfrm>
              <a:off x="1898625" y="3907521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4 sec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67" name="Google Shape;167;p25"/>
          <p:cNvGrpSpPr/>
          <p:nvPr/>
        </p:nvGrpSpPr>
        <p:grpSpPr>
          <a:xfrm>
            <a:off x="1698500" y="1872450"/>
            <a:ext cx="2289600" cy="1801500"/>
            <a:chOff x="92125" y="1186650"/>
            <a:chExt cx="2289600" cy="1801500"/>
          </a:xfrm>
        </p:grpSpPr>
        <p:sp>
          <p:nvSpPr>
            <p:cNvPr id="168" name="Google Shape;168;p25"/>
            <p:cNvSpPr txBox="1"/>
            <p:nvPr/>
          </p:nvSpPr>
          <p:spPr>
            <a:xfrm>
              <a:off x="92125" y="2033850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lt1"/>
                  </a:solidFill>
                </a:rPr>
                <a:t>LCP</a:t>
              </a:r>
              <a:br>
                <a:rPr b="1" lang="de" sz="3700">
                  <a:solidFill>
                    <a:schemeClr val="lt1"/>
                  </a:solidFill>
                </a:rPr>
              </a:br>
              <a:r>
                <a:rPr lang="de" sz="1300">
                  <a:solidFill>
                    <a:schemeClr val="lt1"/>
                  </a:solidFill>
                </a:rPr>
                <a:t>Largest Contentful Paint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369025" y="1186650"/>
              <a:ext cx="1735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4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🎨</a:t>
              </a:r>
              <a:endPara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0" name="Google Shape;170;p25"/>
          <p:cNvSpPr txBox="1"/>
          <p:nvPr/>
        </p:nvSpPr>
        <p:spPr>
          <a:xfrm>
            <a:off x="3072000" y="452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https://web.dev/lcp/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Core Web Vitals </a:t>
            </a:r>
            <a:r>
              <a:rPr lang="de" sz="2000">
                <a:solidFill>
                  <a:schemeClr val="accent1"/>
                </a:solidFill>
              </a:rPr>
              <a:t>LCP</a:t>
            </a:r>
            <a:endParaRPr sz="2000">
              <a:solidFill>
                <a:schemeClr val="accent1"/>
              </a:solidFill>
            </a:endParaRPr>
          </a:p>
        </p:txBody>
      </p:sp>
      <p:grpSp>
        <p:nvGrpSpPr>
          <p:cNvPr id="176" name="Google Shape;176;p26"/>
          <p:cNvGrpSpPr/>
          <p:nvPr/>
        </p:nvGrpSpPr>
        <p:grpSpPr>
          <a:xfrm>
            <a:off x="92125" y="1186650"/>
            <a:ext cx="2289600" cy="1801500"/>
            <a:chOff x="92125" y="1186650"/>
            <a:chExt cx="2289600" cy="1801500"/>
          </a:xfrm>
        </p:grpSpPr>
        <p:sp>
          <p:nvSpPr>
            <p:cNvPr id="177" name="Google Shape;177;p26"/>
            <p:cNvSpPr txBox="1"/>
            <p:nvPr/>
          </p:nvSpPr>
          <p:spPr>
            <a:xfrm>
              <a:off x="92125" y="2033850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accent1"/>
                  </a:solidFill>
                </a:rPr>
                <a:t>LCP</a:t>
              </a:r>
              <a:br>
                <a:rPr b="1" lang="de" sz="3700">
                  <a:solidFill>
                    <a:schemeClr val="accent1"/>
                  </a:solidFill>
                </a:rPr>
              </a:br>
              <a:r>
                <a:rPr lang="de" sz="1300">
                  <a:solidFill>
                    <a:srgbClr val="666666"/>
                  </a:solidFill>
                </a:rPr>
                <a:t>Largest Contentful Paint</a:t>
              </a:r>
              <a:endParaRPr sz="1300">
                <a:solidFill>
                  <a:srgbClr val="666666"/>
                </a:solidFill>
              </a:endParaRPr>
            </a:p>
          </p:txBody>
        </p:sp>
        <p:sp>
          <p:nvSpPr>
            <p:cNvPr id="178" name="Google Shape;178;p26"/>
            <p:cNvSpPr txBox="1"/>
            <p:nvPr/>
          </p:nvSpPr>
          <p:spPr>
            <a:xfrm>
              <a:off x="369025" y="1186650"/>
              <a:ext cx="1735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4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🎨</a:t>
              </a:r>
              <a:endPara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500" y="585063"/>
            <a:ext cx="5680129" cy="3973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26"/>
          <p:cNvSpPr txBox="1"/>
          <p:nvPr/>
        </p:nvSpPr>
        <p:spPr>
          <a:xfrm>
            <a:off x="265900" y="3124325"/>
            <a:ext cx="282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Measures time until page’s main content has loaded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chemeClr val="dk1"/>
                </a:solidFill>
              </a:rPr>
              <a:t>perceived load speed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3239750" y="1397275"/>
            <a:ext cx="1735800" cy="3004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lt1"/>
                </a:solidFill>
              </a:rPr>
              <a:t>NEW</a:t>
            </a:r>
            <a:r>
              <a:rPr lang="de">
                <a:solidFill>
                  <a:schemeClr val="lt1"/>
                </a:solidFill>
              </a:rPr>
              <a:t> Web Vitals - INP (replaces FID in March 12th)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87" name="Google Shape;187;p27"/>
          <p:cNvGrpSpPr/>
          <p:nvPr/>
        </p:nvGrpSpPr>
        <p:grpSpPr>
          <a:xfrm>
            <a:off x="4210000" y="2707513"/>
            <a:ext cx="3235500" cy="1100071"/>
            <a:chOff x="135825" y="3146150"/>
            <a:chExt cx="3235500" cy="1100071"/>
          </a:xfrm>
        </p:grpSpPr>
        <p:sp>
          <p:nvSpPr>
            <p:cNvPr id="188" name="Google Shape;188;p27"/>
            <p:cNvSpPr/>
            <p:nvPr/>
          </p:nvSpPr>
          <p:spPr>
            <a:xfrm>
              <a:off x="135825" y="3146150"/>
              <a:ext cx="1078500" cy="338700"/>
            </a:xfrm>
            <a:prstGeom prst="rect">
              <a:avLst/>
            </a:prstGeom>
            <a:solidFill>
              <a:srgbClr val="47D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GOOD</a:t>
              </a:r>
              <a:endParaRPr sz="1000"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1214325" y="3146150"/>
              <a:ext cx="1078500" cy="33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TO IMPROVE</a:t>
              </a:r>
              <a:endParaRPr sz="1000"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292825" y="3146150"/>
              <a:ext cx="1078500" cy="338700"/>
            </a:xfrm>
            <a:prstGeom prst="rect">
              <a:avLst/>
            </a:prstGeom>
            <a:solidFill>
              <a:srgbClr val="F4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POOR</a:t>
              </a:r>
              <a:endParaRPr sz="1000"/>
            </a:p>
          </p:txBody>
        </p:sp>
        <p:cxnSp>
          <p:nvCxnSpPr>
            <p:cNvPr id="191" name="Google Shape;191;p27"/>
            <p:cNvCxnSpPr/>
            <p:nvPr/>
          </p:nvCxnSpPr>
          <p:spPr>
            <a:xfrm rot="10800000">
              <a:off x="1212257" y="348717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192" name="Google Shape;192;p27"/>
            <p:cNvCxnSpPr/>
            <p:nvPr/>
          </p:nvCxnSpPr>
          <p:spPr>
            <a:xfrm rot="10800000">
              <a:off x="2292832" y="348766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93" name="Google Shape;193;p27"/>
            <p:cNvSpPr txBox="1"/>
            <p:nvPr/>
          </p:nvSpPr>
          <p:spPr>
            <a:xfrm>
              <a:off x="818050" y="3906880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200ms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1898625" y="3907521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500ms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sp>
        <p:nvSpPr>
          <p:cNvPr id="195" name="Google Shape;195;p27"/>
          <p:cNvSpPr txBox="1"/>
          <p:nvPr/>
        </p:nvSpPr>
        <p:spPr>
          <a:xfrm>
            <a:off x="3072000" y="452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https://web.dev/inp/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1605600" y="2700875"/>
            <a:ext cx="2289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700">
                <a:solidFill>
                  <a:schemeClr val="lt1"/>
                </a:solidFill>
              </a:rPr>
              <a:t>INP</a:t>
            </a:r>
            <a:br>
              <a:rPr b="1" lang="de" sz="3700">
                <a:solidFill>
                  <a:schemeClr val="lt1"/>
                </a:solidFill>
              </a:rPr>
            </a:br>
            <a:r>
              <a:rPr lang="de" sz="1300">
                <a:solidFill>
                  <a:schemeClr val="lt1"/>
                </a:solidFill>
              </a:rPr>
              <a:t>Interaction to Next Paint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4407325" y="38285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INP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82276" y="1493513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Input received</a:t>
            </a:r>
            <a:endParaRPr b="1"/>
          </a:p>
        </p:txBody>
      </p:sp>
      <p:sp>
        <p:nvSpPr>
          <p:cNvPr id="204" name="Google Shape;204;p28"/>
          <p:cNvSpPr/>
          <p:nvPr/>
        </p:nvSpPr>
        <p:spPr>
          <a:xfrm>
            <a:off x="1911908" y="2390450"/>
            <a:ext cx="3976500" cy="2412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5981102" y="2390450"/>
            <a:ext cx="695400" cy="2412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6" name="Google Shape;206;p28"/>
          <p:cNvSpPr/>
          <p:nvPr/>
        </p:nvSpPr>
        <p:spPr>
          <a:xfrm>
            <a:off x="6750896" y="2390450"/>
            <a:ext cx="276300" cy="2412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7" name="Google Shape;207;p28"/>
          <p:cNvSpPr txBox="1"/>
          <p:nvPr/>
        </p:nvSpPr>
        <p:spPr>
          <a:xfrm>
            <a:off x="3011477" y="3143025"/>
            <a:ext cx="17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Processing Time</a:t>
            </a:r>
            <a:endParaRPr b="1"/>
          </a:p>
        </p:txBody>
      </p:sp>
      <p:sp>
        <p:nvSpPr>
          <p:cNvPr id="208" name="Google Shape;208;p28"/>
          <p:cNvSpPr txBox="1"/>
          <p:nvPr/>
        </p:nvSpPr>
        <p:spPr>
          <a:xfrm>
            <a:off x="5756452" y="3143025"/>
            <a:ext cx="15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Render &amp; Paint</a:t>
            </a:r>
            <a:endParaRPr b="1"/>
          </a:p>
        </p:txBody>
      </p:sp>
      <p:sp>
        <p:nvSpPr>
          <p:cNvPr id="209" name="Google Shape;209;p28"/>
          <p:cNvSpPr txBox="1"/>
          <p:nvPr/>
        </p:nvSpPr>
        <p:spPr>
          <a:xfrm>
            <a:off x="6289193" y="1493513"/>
            <a:ext cx="26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Frame resented</a:t>
            </a:r>
            <a:endParaRPr b="1"/>
          </a:p>
        </p:txBody>
      </p:sp>
      <p:sp>
        <p:nvSpPr>
          <p:cNvPr id="210" name="Google Shape;210;p28"/>
          <p:cNvSpPr txBox="1"/>
          <p:nvPr/>
        </p:nvSpPr>
        <p:spPr>
          <a:xfrm>
            <a:off x="1052275" y="3874200"/>
            <a:ext cx="67563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Longest event duration of the interaction. This value is the interaction latency</a:t>
            </a:r>
            <a:endParaRPr b="1"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11633" l="48270" r="8383" t="13549"/>
          <a:stretch/>
        </p:blipFill>
        <p:spPr>
          <a:xfrm>
            <a:off x="505545" y="2140935"/>
            <a:ext cx="380274" cy="5496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212" name="Google Shape;212;p28"/>
          <p:cNvSpPr/>
          <p:nvPr/>
        </p:nvSpPr>
        <p:spPr>
          <a:xfrm rot="5400000">
            <a:off x="3723275" y="926275"/>
            <a:ext cx="333000" cy="395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 rot="5400000">
            <a:off x="6359200" y="2382025"/>
            <a:ext cx="333000" cy="104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/>
        </p:nvSpPr>
        <p:spPr>
          <a:xfrm>
            <a:off x="531365" y="3143025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Input delay</a:t>
            </a:r>
            <a:endParaRPr b="1"/>
          </a:p>
        </p:txBody>
      </p:sp>
      <p:sp>
        <p:nvSpPr>
          <p:cNvPr id="215" name="Google Shape;215;p28"/>
          <p:cNvSpPr/>
          <p:nvPr/>
        </p:nvSpPr>
        <p:spPr>
          <a:xfrm rot="5400000">
            <a:off x="1112050" y="2292475"/>
            <a:ext cx="333000" cy="1216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28"/>
          <p:cNvGrpSpPr/>
          <p:nvPr/>
        </p:nvGrpSpPr>
        <p:grpSpPr>
          <a:xfrm>
            <a:off x="7179561" y="2031039"/>
            <a:ext cx="856628" cy="572643"/>
            <a:chOff x="4656309" y="1378978"/>
            <a:chExt cx="2426707" cy="1622218"/>
          </a:xfrm>
        </p:grpSpPr>
        <p:grpSp>
          <p:nvGrpSpPr>
            <p:cNvPr id="217" name="Google Shape;217;p28"/>
            <p:cNvGrpSpPr/>
            <p:nvPr/>
          </p:nvGrpSpPr>
          <p:grpSpPr>
            <a:xfrm>
              <a:off x="4656309" y="1378978"/>
              <a:ext cx="2426707" cy="1622218"/>
              <a:chOff x="4656309" y="1378978"/>
              <a:chExt cx="2426707" cy="1622218"/>
            </a:xfrm>
          </p:grpSpPr>
          <p:sp>
            <p:nvSpPr>
              <p:cNvPr id="218" name="Google Shape;218;p28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5" name="Google Shape;225;p28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8"/>
          <p:cNvSpPr/>
          <p:nvPr/>
        </p:nvSpPr>
        <p:spPr>
          <a:xfrm>
            <a:off x="1104301" y="2390450"/>
            <a:ext cx="333900" cy="2412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7" name="Google Shape;227;p28"/>
          <p:cNvSpPr/>
          <p:nvPr/>
        </p:nvSpPr>
        <p:spPr>
          <a:xfrm>
            <a:off x="1496542" y="2390450"/>
            <a:ext cx="238800" cy="2412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Core Web Vitals - CLS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4210000" y="2707513"/>
            <a:ext cx="3235500" cy="1100071"/>
            <a:chOff x="135825" y="3146150"/>
            <a:chExt cx="3235500" cy="1100071"/>
          </a:xfrm>
        </p:grpSpPr>
        <p:sp>
          <p:nvSpPr>
            <p:cNvPr id="234" name="Google Shape;234;p29"/>
            <p:cNvSpPr/>
            <p:nvPr/>
          </p:nvSpPr>
          <p:spPr>
            <a:xfrm>
              <a:off x="135825" y="3146150"/>
              <a:ext cx="1078500" cy="338700"/>
            </a:xfrm>
            <a:prstGeom prst="rect">
              <a:avLst/>
            </a:prstGeom>
            <a:solidFill>
              <a:srgbClr val="47D4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GOOD</a:t>
              </a:r>
              <a:endParaRPr sz="1000"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214325" y="3146150"/>
              <a:ext cx="1078500" cy="338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TO IMPROVE</a:t>
              </a:r>
              <a:endParaRPr sz="1000"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2292825" y="3146150"/>
              <a:ext cx="1078500" cy="338700"/>
            </a:xfrm>
            <a:prstGeom prst="rect">
              <a:avLst/>
            </a:prstGeom>
            <a:solidFill>
              <a:srgbClr val="F44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000"/>
                <a:t>POOR</a:t>
              </a:r>
              <a:endParaRPr sz="1000"/>
            </a:p>
          </p:txBody>
        </p:sp>
        <p:cxnSp>
          <p:nvCxnSpPr>
            <p:cNvPr id="237" name="Google Shape;237;p29"/>
            <p:cNvCxnSpPr/>
            <p:nvPr/>
          </p:nvCxnSpPr>
          <p:spPr>
            <a:xfrm rot="10800000">
              <a:off x="1212257" y="348717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38" name="Google Shape;238;p29"/>
            <p:cNvCxnSpPr/>
            <p:nvPr/>
          </p:nvCxnSpPr>
          <p:spPr>
            <a:xfrm rot="10800000">
              <a:off x="2292832" y="3487660"/>
              <a:ext cx="0" cy="41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239" name="Google Shape;239;p29"/>
            <p:cNvSpPr txBox="1"/>
            <p:nvPr/>
          </p:nvSpPr>
          <p:spPr>
            <a:xfrm>
              <a:off x="818050" y="3906880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0.1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240" name="Google Shape;240;p29"/>
            <p:cNvSpPr txBox="1"/>
            <p:nvPr/>
          </p:nvSpPr>
          <p:spPr>
            <a:xfrm>
              <a:off x="1898625" y="3907521"/>
              <a:ext cx="788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000">
                  <a:solidFill>
                    <a:schemeClr val="lt1"/>
                  </a:solidFill>
                </a:rPr>
                <a:t>0.25</a:t>
              </a:r>
              <a:endParaRPr b="1" sz="1000">
                <a:solidFill>
                  <a:schemeClr val="lt1"/>
                </a:solidFill>
              </a:endParaRPr>
            </a:p>
          </p:txBody>
        </p:sp>
      </p:grpSp>
      <p:sp>
        <p:nvSpPr>
          <p:cNvPr id="241" name="Google Shape;241;p29"/>
          <p:cNvSpPr txBox="1"/>
          <p:nvPr/>
        </p:nvSpPr>
        <p:spPr>
          <a:xfrm>
            <a:off x="3072000" y="4524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https://web.dev/cls/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1605600" y="1931075"/>
            <a:ext cx="2289600" cy="1724100"/>
            <a:chOff x="285275" y="1751257"/>
            <a:chExt cx="2289600" cy="1724100"/>
          </a:xfrm>
        </p:grpSpPr>
        <p:sp>
          <p:nvSpPr>
            <p:cNvPr id="243" name="Google Shape;243;p29"/>
            <p:cNvSpPr txBox="1"/>
            <p:nvPr/>
          </p:nvSpPr>
          <p:spPr>
            <a:xfrm>
              <a:off x="285275" y="2521057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lt1"/>
                  </a:solidFill>
                </a:rPr>
                <a:t>CLS</a:t>
              </a:r>
              <a:br>
                <a:rPr b="1" lang="de" sz="3700">
                  <a:solidFill>
                    <a:schemeClr val="lt1"/>
                  </a:solidFill>
                </a:rPr>
              </a:br>
              <a:r>
                <a:rPr lang="de" sz="1300">
                  <a:solidFill>
                    <a:schemeClr val="lt1"/>
                  </a:solidFill>
                </a:rPr>
                <a:t>Cumulative Layout Shift</a:t>
              </a:r>
              <a:endParaRPr sz="1300">
                <a:solidFill>
                  <a:schemeClr val="lt1"/>
                </a:solidFill>
              </a:endParaRPr>
            </a:p>
          </p:txBody>
        </p:sp>
        <p:grpSp>
          <p:nvGrpSpPr>
            <p:cNvPr id="244" name="Google Shape;244;p29"/>
            <p:cNvGrpSpPr/>
            <p:nvPr/>
          </p:nvGrpSpPr>
          <p:grpSpPr>
            <a:xfrm>
              <a:off x="1174796" y="1751257"/>
              <a:ext cx="510543" cy="853111"/>
              <a:chOff x="7156250" y="1081997"/>
              <a:chExt cx="587236" cy="980700"/>
            </a:xfrm>
          </p:grpSpPr>
          <p:sp>
            <p:nvSpPr>
              <p:cNvPr id="245" name="Google Shape;245;p29"/>
              <p:cNvSpPr/>
              <p:nvPr/>
            </p:nvSpPr>
            <p:spPr>
              <a:xfrm>
                <a:off x="7381075" y="1081997"/>
                <a:ext cx="362400" cy="9807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7156250" y="1117823"/>
                <a:ext cx="362400" cy="4776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7381086" y="1614182"/>
                <a:ext cx="362400" cy="3570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Core Web Vitals </a:t>
            </a:r>
            <a:r>
              <a:rPr lang="de" sz="2000">
                <a:solidFill>
                  <a:schemeClr val="accent1"/>
                </a:solidFill>
              </a:rPr>
              <a:t>CLS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65900" y="3124325"/>
            <a:ext cx="282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chemeClr val="dk1"/>
                </a:solidFill>
              </a:rPr>
              <a:t>Amount of layout shifts calculated as a factor</a:t>
            </a:r>
            <a:br>
              <a:rPr lang="de" sz="1500">
                <a:solidFill>
                  <a:schemeClr val="dk1"/>
                </a:solidFill>
              </a:rPr>
            </a:br>
            <a:br>
              <a:rPr lang="de" sz="1500">
                <a:solidFill>
                  <a:schemeClr val="dk1"/>
                </a:solidFill>
              </a:rPr>
            </a:br>
            <a:r>
              <a:rPr b="1" lang="de" sz="1500">
                <a:solidFill>
                  <a:schemeClr val="dk1"/>
                </a:solidFill>
              </a:rPr>
              <a:t>visual stability</a:t>
            </a:r>
            <a:endParaRPr b="1"/>
          </a:p>
        </p:txBody>
      </p:sp>
      <p:grpSp>
        <p:nvGrpSpPr>
          <p:cNvPr id="254" name="Google Shape;254;p30"/>
          <p:cNvGrpSpPr/>
          <p:nvPr/>
        </p:nvGrpSpPr>
        <p:grpSpPr>
          <a:xfrm>
            <a:off x="93600" y="1264200"/>
            <a:ext cx="2289600" cy="1724100"/>
            <a:chOff x="285275" y="1751257"/>
            <a:chExt cx="2289600" cy="1724100"/>
          </a:xfrm>
        </p:grpSpPr>
        <p:sp>
          <p:nvSpPr>
            <p:cNvPr id="255" name="Google Shape;255;p30"/>
            <p:cNvSpPr txBox="1"/>
            <p:nvPr/>
          </p:nvSpPr>
          <p:spPr>
            <a:xfrm>
              <a:off x="285275" y="2521057"/>
              <a:ext cx="2289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3700">
                  <a:solidFill>
                    <a:schemeClr val="accent1"/>
                  </a:solidFill>
                </a:rPr>
                <a:t>CLS</a:t>
              </a:r>
              <a:br>
                <a:rPr b="1" lang="de" sz="3700">
                  <a:solidFill>
                    <a:schemeClr val="accent1"/>
                  </a:solidFill>
                </a:rPr>
              </a:br>
              <a:r>
                <a:rPr lang="de" sz="1300">
                  <a:solidFill>
                    <a:srgbClr val="666666"/>
                  </a:solidFill>
                </a:rPr>
                <a:t>Cumulative Layout Shift</a:t>
              </a:r>
              <a:endParaRPr sz="1300">
                <a:solidFill>
                  <a:srgbClr val="666666"/>
                </a:solidFill>
              </a:endParaRPr>
            </a:p>
          </p:txBody>
        </p:sp>
        <p:grpSp>
          <p:nvGrpSpPr>
            <p:cNvPr id="256" name="Google Shape;256;p30"/>
            <p:cNvGrpSpPr/>
            <p:nvPr/>
          </p:nvGrpSpPr>
          <p:grpSpPr>
            <a:xfrm>
              <a:off x="1174796" y="1751257"/>
              <a:ext cx="510543" cy="853111"/>
              <a:chOff x="7156250" y="1081997"/>
              <a:chExt cx="587236" cy="980700"/>
            </a:xfrm>
          </p:grpSpPr>
          <p:sp>
            <p:nvSpPr>
              <p:cNvPr id="257" name="Google Shape;257;p30"/>
              <p:cNvSpPr/>
              <p:nvPr/>
            </p:nvSpPr>
            <p:spPr>
              <a:xfrm>
                <a:off x="7381075" y="1081997"/>
                <a:ext cx="362400" cy="9807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7156250" y="1117823"/>
                <a:ext cx="362400" cy="4776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7381086" y="1614182"/>
                <a:ext cx="362400" cy="357000"/>
              </a:xfrm>
              <a:prstGeom prst="rect">
                <a:avLst/>
              </a:prstGeom>
              <a:solidFill>
                <a:srgbClr val="FF5F56">
                  <a:alpha val="66490"/>
                </a:srgbClr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8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sp>
        <p:nvSpPr>
          <p:cNvPr id="260" name="Google Shape;260;p30"/>
          <p:cNvSpPr txBox="1"/>
          <p:nvPr/>
        </p:nvSpPr>
        <p:spPr>
          <a:xfrm>
            <a:off x="119700" y="4689713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impact fraction * distance fraction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1" name="Google Shape;261;p30" title="layout-instability2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400" y="720150"/>
            <a:ext cx="5391700" cy="40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Other</a:t>
            </a:r>
            <a:r>
              <a:rPr lang="de" sz="4800"/>
              <a:t> Web Vitals</a:t>
            </a:r>
            <a:endParaRPr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 | PB Theme 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